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oppins"/>
      <p:regular r:id="rId30"/>
      <p:bold r:id="rId31"/>
      <p:italic r:id="rId32"/>
      <p:boldItalic r:id="rId33"/>
    </p:embeddedFont>
    <p:embeddedFont>
      <p:font typeface="Montserrat Light"/>
      <p:regular r:id="rId34"/>
      <p:bold r:id="rId35"/>
      <p:italic r:id="rId36"/>
      <p:boldItalic r:id="rId37"/>
    </p:embeddedFont>
    <p:embeddedFont>
      <p:font typeface="Poppins ExtraBold"/>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6.xml"/><Relationship Id="rId33" Type="http://schemas.openxmlformats.org/officeDocument/2006/relationships/font" Target="fonts/Poppins-boldItalic.fntdata"/><Relationship Id="rId10" Type="http://schemas.openxmlformats.org/officeDocument/2006/relationships/slide" Target="slides/slide5.xml"/><Relationship Id="rId32" Type="http://schemas.openxmlformats.org/officeDocument/2006/relationships/font" Target="fonts/Poppins-italic.fntdata"/><Relationship Id="rId13" Type="http://schemas.openxmlformats.org/officeDocument/2006/relationships/slide" Target="slides/slide8.xml"/><Relationship Id="rId35" Type="http://schemas.openxmlformats.org/officeDocument/2006/relationships/font" Target="fonts/MontserratLight-bold.fntdata"/><Relationship Id="rId12" Type="http://schemas.openxmlformats.org/officeDocument/2006/relationships/slide" Target="slides/slide7.xml"/><Relationship Id="rId34" Type="http://schemas.openxmlformats.org/officeDocument/2006/relationships/font" Target="fonts/MontserratLight-regular.fntdata"/><Relationship Id="rId15" Type="http://schemas.openxmlformats.org/officeDocument/2006/relationships/slide" Target="slides/slide10.xml"/><Relationship Id="rId37" Type="http://schemas.openxmlformats.org/officeDocument/2006/relationships/font" Target="fonts/MontserratLight-boldItalic.fntdata"/><Relationship Id="rId14" Type="http://schemas.openxmlformats.org/officeDocument/2006/relationships/slide" Target="slides/slide9.xml"/><Relationship Id="rId36" Type="http://schemas.openxmlformats.org/officeDocument/2006/relationships/font" Target="fonts/MontserratLight-italic.fntdata"/><Relationship Id="rId17" Type="http://schemas.openxmlformats.org/officeDocument/2006/relationships/slide" Target="slides/slide12.xml"/><Relationship Id="rId39" Type="http://schemas.openxmlformats.org/officeDocument/2006/relationships/font" Target="fonts/PoppinsExtraBold-boldItalic.fntdata"/><Relationship Id="rId16" Type="http://schemas.openxmlformats.org/officeDocument/2006/relationships/slide" Target="slides/slide11.xml"/><Relationship Id="rId38" Type="http://schemas.openxmlformats.org/officeDocument/2006/relationships/font" Target="fonts/PoppinsExtra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865886e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865886e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865886ec0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865886ec0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865886ec0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865886ec0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865886ec0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865886ec0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865886ec0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865886ec0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865886ec0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865886ec0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865886ec0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865886ec0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865886ec0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865886ec0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865886ec0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865886ec0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865886ec0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865886ec0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865886ec0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865886ec0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865886ec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865886ec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865886ec0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865886ec0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865886ec0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865886ec0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865886ec0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865886ec0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865886ec0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865886ec0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865886ec0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865886ec0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865886e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865886e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865886ec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865886ec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865886ec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865886ec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865886ec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865886ec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865886ec0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865886ec0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865886ec0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865886ec0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865886ec0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865886ec0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hyperlink" Target="https://www.youtube.com/watch?v=NBZ9Ro6UKV8&amp;list=PLFIM0718LjIVuONHysfOK0ZtiqUWvrx4F" TargetMode="External"/><Relationship Id="rId6" Type="http://schemas.openxmlformats.org/officeDocument/2006/relationships/hyperlink" Target="https://www.youtube.com/watch?v=3U1AhjEf7DM" TargetMode="External"/><Relationship Id="rId7" Type="http://schemas.openxmlformats.org/officeDocument/2006/relationships/hyperlink" Target="https://www.petanikode.com/html-dasa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0"/>
            <a:ext cx="2985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EDUWORK</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Free Class Web Programming</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3"/>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45" name="Google Shape;145;p23"/>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MEMBUAT MENU</a:t>
            </a:r>
            <a:endParaRPr sz="4200">
              <a:solidFill>
                <a:srgbClr val="FFFFFF"/>
              </a:solidFill>
              <a:latin typeface="Poppins ExtraBold"/>
              <a:ea typeface="Poppins ExtraBold"/>
              <a:cs typeface="Poppins ExtraBold"/>
              <a:sym typeface="Poppins ExtraBold"/>
            </a:endParaRPr>
          </a:p>
        </p:txBody>
      </p:sp>
      <p:sp>
        <p:nvSpPr>
          <p:cNvPr id="148" name="Google Shape;148;p23"/>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49" name="Google Shape;149;p23"/>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50" name="Google Shape;150;p23"/>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06</a:t>
            </a:r>
            <a:endParaRPr sz="1000">
              <a:solidFill>
                <a:schemeClr val="lt1"/>
              </a:solidFill>
              <a:latin typeface="Poppins"/>
              <a:ea typeface="Poppins"/>
              <a:cs typeface="Poppins"/>
              <a:sym typeface="Poppins"/>
            </a:endParaRPr>
          </a:p>
        </p:txBody>
      </p:sp>
      <p:pic>
        <p:nvPicPr>
          <p:cNvPr id="156" name="Google Shape;156;p24"/>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57" name="Google Shape;157;p24"/>
          <p:cNvPicPr preferRelativeResize="0"/>
          <p:nvPr/>
        </p:nvPicPr>
        <p:blipFill>
          <a:blip r:embed="rId5">
            <a:alphaModFix/>
          </a:blip>
          <a:stretch>
            <a:fillRect/>
          </a:stretch>
        </p:blipFill>
        <p:spPr>
          <a:xfrm>
            <a:off x="1224375" y="888775"/>
            <a:ext cx="6695225" cy="3650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07</a:t>
            </a:r>
            <a:endParaRPr sz="1000">
              <a:solidFill>
                <a:schemeClr val="dk1"/>
              </a:solidFill>
              <a:latin typeface="Poppins"/>
              <a:ea typeface="Poppins"/>
              <a:cs typeface="Poppins"/>
              <a:sym typeface="Poppins"/>
            </a:endParaRPr>
          </a:p>
        </p:txBody>
      </p:sp>
      <p:pic>
        <p:nvPicPr>
          <p:cNvPr id="163" name="Google Shape;163;p25"/>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64" name="Google Shape;164;p25"/>
          <p:cNvPicPr preferRelativeResize="0"/>
          <p:nvPr/>
        </p:nvPicPr>
        <p:blipFill>
          <a:blip r:embed="rId5">
            <a:alphaModFix/>
          </a:blip>
          <a:stretch>
            <a:fillRect/>
          </a:stretch>
        </p:blipFill>
        <p:spPr>
          <a:xfrm>
            <a:off x="633675" y="1776736"/>
            <a:ext cx="7960800" cy="173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08</a:t>
            </a:r>
            <a:endParaRPr sz="1000">
              <a:solidFill>
                <a:schemeClr val="dk1"/>
              </a:solidFill>
              <a:latin typeface="Poppins"/>
              <a:ea typeface="Poppins"/>
              <a:cs typeface="Poppins"/>
              <a:sym typeface="Poppins"/>
            </a:endParaRPr>
          </a:p>
        </p:txBody>
      </p:sp>
      <p:pic>
        <p:nvPicPr>
          <p:cNvPr id="170" name="Google Shape;170;p26"/>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71" name="Google Shape;171;p26"/>
          <p:cNvPicPr preferRelativeResize="0"/>
          <p:nvPr/>
        </p:nvPicPr>
        <p:blipFill>
          <a:blip r:embed="rId5">
            <a:alphaModFix/>
          </a:blip>
          <a:stretch>
            <a:fillRect/>
          </a:stretch>
        </p:blipFill>
        <p:spPr>
          <a:xfrm>
            <a:off x="2366950" y="1071550"/>
            <a:ext cx="4410075" cy="3000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09</a:t>
            </a:r>
            <a:endParaRPr sz="1000">
              <a:solidFill>
                <a:schemeClr val="dk1"/>
              </a:solidFill>
              <a:latin typeface="Poppins"/>
              <a:ea typeface="Poppins"/>
              <a:cs typeface="Poppins"/>
              <a:sym typeface="Poppins"/>
            </a:endParaRPr>
          </a:p>
        </p:txBody>
      </p:sp>
      <p:pic>
        <p:nvPicPr>
          <p:cNvPr id="177" name="Google Shape;177;p2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78" name="Google Shape;178;p27"/>
          <p:cNvPicPr preferRelativeResize="0"/>
          <p:nvPr/>
        </p:nvPicPr>
        <p:blipFill>
          <a:blip r:embed="rId5">
            <a:alphaModFix/>
          </a:blip>
          <a:stretch>
            <a:fillRect/>
          </a:stretch>
        </p:blipFill>
        <p:spPr>
          <a:xfrm>
            <a:off x="1981200" y="1976438"/>
            <a:ext cx="5181600" cy="119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8"/>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84" name="Google Shape;184;p28"/>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MEMBUAT FORM</a:t>
            </a:r>
            <a:endParaRPr sz="4200">
              <a:solidFill>
                <a:srgbClr val="FFFFFF"/>
              </a:solidFill>
              <a:latin typeface="Poppins ExtraBold"/>
              <a:ea typeface="Poppins ExtraBold"/>
              <a:cs typeface="Poppins ExtraBold"/>
              <a:sym typeface="Poppins ExtraBold"/>
            </a:endParaRPr>
          </a:p>
        </p:txBody>
      </p:sp>
      <p:sp>
        <p:nvSpPr>
          <p:cNvPr id="187" name="Google Shape;187;p28"/>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88" name="Google Shape;188;p28"/>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89" name="Google Shape;189;p28"/>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10</a:t>
            </a:r>
            <a:endParaRPr sz="1000">
              <a:solidFill>
                <a:schemeClr val="lt1"/>
              </a:solidFill>
              <a:latin typeface="Poppins"/>
              <a:ea typeface="Poppins"/>
              <a:cs typeface="Poppins"/>
              <a:sym typeface="Poppins"/>
            </a:endParaRPr>
          </a:p>
        </p:txBody>
      </p:sp>
      <p:pic>
        <p:nvPicPr>
          <p:cNvPr id="195" name="Google Shape;195;p29"/>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96" name="Google Shape;196;p29"/>
          <p:cNvPicPr preferRelativeResize="0"/>
          <p:nvPr/>
        </p:nvPicPr>
        <p:blipFill>
          <a:blip r:embed="rId5">
            <a:alphaModFix/>
          </a:blip>
          <a:stretch>
            <a:fillRect/>
          </a:stretch>
        </p:blipFill>
        <p:spPr>
          <a:xfrm>
            <a:off x="1129863" y="1679487"/>
            <a:ext cx="6884274" cy="1784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11</a:t>
            </a:r>
            <a:endParaRPr sz="1000">
              <a:solidFill>
                <a:schemeClr val="lt1"/>
              </a:solidFill>
              <a:latin typeface="Poppins"/>
              <a:ea typeface="Poppins"/>
              <a:cs typeface="Poppins"/>
              <a:sym typeface="Poppins"/>
            </a:endParaRPr>
          </a:p>
        </p:txBody>
      </p:sp>
      <p:pic>
        <p:nvPicPr>
          <p:cNvPr id="202" name="Google Shape;202;p3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03" name="Google Shape;203;p30"/>
          <p:cNvPicPr preferRelativeResize="0"/>
          <p:nvPr/>
        </p:nvPicPr>
        <p:blipFill>
          <a:blip r:embed="rId5">
            <a:alphaModFix/>
          </a:blip>
          <a:stretch>
            <a:fillRect/>
          </a:stretch>
        </p:blipFill>
        <p:spPr>
          <a:xfrm>
            <a:off x="2757475" y="809625"/>
            <a:ext cx="3629025" cy="3524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12</a:t>
            </a:r>
            <a:endParaRPr sz="1000">
              <a:solidFill>
                <a:schemeClr val="dk1"/>
              </a:solidFill>
              <a:latin typeface="Poppins"/>
              <a:ea typeface="Poppins"/>
              <a:cs typeface="Poppins"/>
              <a:sym typeface="Poppins"/>
            </a:endParaRPr>
          </a:p>
        </p:txBody>
      </p:sp>
      <p:pic>
        <p:nvPicPr>
          <p:cNvPr id="209" name="Google Shape;209;p3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10" name="Google Shape;210;p31"/>
          <p:cNvPicPr preferRelativeResize="0"/>
          <p:nvPr/>
        </p:nvPicPr>
        <p:blipFill>
          <a:blip r:embed="rId5">
            <a:alphaModFix/>
          </a:blip>
          <a:stretch>
            <a:fillRect/>
          </a:stretch>
        </p:blipFill>
        <p:spPr>
          <a:xfrm>
            <a:off x="2326175" y="851563"/>
            <a:ext cx="4491659" cy="3650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13</a:t>
            </a:r>
            <a:endParaRPr sz="1000">
              <a:solidFill>
                <a:schemeClr val="dk1"/>
              </a:solidFill>
              <a:latin typeface="Poppins"/>
              <a:ea typeface="Poppins"/>
              <a:cs typeface="Poppins"/>
              <a:sym typeface="Poppins"/>
            </a:endParaRPr>
          </a:p>
        </p:txBody>
      </p:sp>
      <p:pic>
        <p:nvPicPr>
          <p:cNvPr id="216" name="Google Shape;216;p32"/>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17" name="Google Shape;217;p32"/>
          <p:cNvPicPr preferRelativeResize="0"/>
          <p:nvPr/>
        </p:nvPicPr>
        <p:blipFill>
          <a:blip r:embed="rId5">
            <a:alphaModFix/>
          </a:blip>
          <a:stretch>
            <a:fillRect/>
          </a:stretch>
        </p:blipFill>
        <p:spPr>
          <a:xfrm>
            <a:off x="2343900" y="893638"/>
            <a:ext cx="4456201" cy="3650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72" name="Google Shape;72;p15"/>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HTML</a:t>
            </a:r>
            <a:endParaRPr sz="4200">
              <a:solidFill>
                <a:srgbClr val="FFFFFF"/>
              </a:solidFill>
              <a:latin typeface="Poppins ExtraBold"/>
              <a:ea typeface="Poppins ExtraBold"/>
              <a:cs typeface="Poppins ExtraBold"/>
              <a:sym typeface="Poppins ExtraBold"/>
            </a:endParaRPr>
          </a:p>
        </p:txBody>
      </p:sp>
      <p:sp>
        <p:nvSpPr>
          <p:cNvPr id="75" name="Google Shape;75;p15"/>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76" name="Google Shape;76;p15"/>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77" name="Google Shape;77;p15"/>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3"/>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Latihan Studi Kasus (1)</a:t>
            </a:r>
            <a:endParaRPr sz="3200">
              <a:solidFill>
                <a:schemeClr val="dk1"/>
              </a:solidFill>
              <a:latin typeface="Poppins ExtraBold"/>
              <a:ea typeface="Poppins ExtraBold"/>
              <a:cs typeface="Poppins ExtraBold"/>
              <a:sym typeface="Poppins ExtraBold"/>
            </a:endParaRPr>
          </a:p>
        </p:txBody>
      </p:sp>
      <p:sp>
        <p:nvSpPr>
          <p:cNvPr id="223" name="Google Shape;223;p3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14</a:t>
            </a:r>
            <a:endParaRPr sz="1000">
              <a:solidFill>
                <a:schemeClr val="dk1"/>
              </a:solidFill>
              <a:latin typeface="Poppins"/>
              <a:ea typeface="Poppins"/>
              <a:cs typeface="Poppins"/>
              <a:sym typeface="Poppins"/>
            </a:endParaRPr>
          </a:p>
        </p:txBody>
      </p:sp>
      <p:pic>
        <p:nvPicPr>
          <p:cNvPr id="224" name="Google Shape;224;p33"/>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25" name="Google Shape;225;p33"/>
          <p:cNvPicPr preferRelativeResize="0"/>
          <p:nvPr/>
        </p:nvPicPr>
        <p:blipFill>
          <a:blip r:embed="rId5">
            <a:alphaModFix/>
          </a:blip>
          <a:stretch>
            <a:fillRect/>
          </a:stretch>
        </p:blipFill>
        <p:spPr>
          <a:xfrm>
            <a:off x="1669888" y="1605350"/>
            <a:ext cx="5804223" cy="3085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4"/>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Latihan Studi Kasus (2)</a:t>
            </a:r>
            <a:endParaRPr sz="3200">
              <a:solidFill>
                <a:schemeClr val="dk1"/>
              </a:solidFill>
              <a:latin typeface="Poppins ExtraBold"/>
              <a:ea typeface="Poppins ExtraBold"/>
              <a:cs typeface="Poppins ExtraBold"/>
              <a:sym typeface="Poppins ExtraBold"/>
            </a:endParaRPr>
          </a:p>
        </p:txBody>
      </p:sp>
      <p:sp>
        <p:nvSpPr>
          <p:cNvPr id="231" name="Google Shape;231;p3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15</a:t>
            </a:r>
            <a:endParaRPr sz="1000">
              <a:solidFill>
                <a:schemeClr val="dk1"/>
              </a:solidFill>
              <a:latin typeface="Poppins"/>
              <a:ea typeface="Poppins"/>
              <a:cs typeface="Poppins"/>
              <a:sym typeface="Poppins"/>
            </a:endParaRPr>
          </a:p>
        </p:txBody>
      </p:sp>
      <p:pic>
        <p:nvPicPr>
          <p:cNvPr id="232" name="Google Shape;232;p34"/>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33" name="Google Shape;233;p34"/>
          <p:cNvPicPr preferRelativeResize="0"/>
          <p:nvPr/>
        </p:nvPicPr>
        <p:blipFill>
          <a:blip r:embed="rId5">
            <a:alphaModFix/>
          </a:blip>
          <a:stretch>
            <a:fillRect/>
          </a:stretch>
        </p:blipFill>
        <p:spPr>
          <a:xfrm>
            <a:off x="1498813" y="1566025"/>
            <a:ext cx="6174373" cy="3201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5"/>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Referensi Belajar</a:t>
            </a:r>
            <a:endParaRPr sz="3200">
              <a:solidFill>
                <a:schemeClr val="dk1"/>
              </a:solidFill>
              <a:latin typeface="Poppins ExtraBold"/>
              <a:ea typeface="Poppins ExtraBold"/>
              <a:cs typeface="Poppins ExtraBold"/>
              <a:sym typeface="Poppins ExtraBold"/>
            </a:endParaRPr>
          </a:p>
        </p:txBody>
      </p:sp>
      <p:sp>
        <p:nvSpPr>
          <p:cNvPr id="239" name="Google Shape;239;p3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16</a:t>
            </a:r>
            <a:endParaRPr sz="1000">
              <a:solidFill>
                <a:schemeClr val="dk1"/>
              </a:solidFill>
              <a:latin typeface="Poppins"/>
              <a:ea typeface="Poppins"/>
              <a:cs typeface="Poppins"/>
              <a:sym typeface="Poppins"/>
            </a:endParaRPr>
          </a:p>
        </p:txBody>
      </p:sp>
      <p:pic>
        <p:nvPicPr>
          <p:cNvPr id="240" name="Google Shape;240;p3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41" name="Google Shape;241;p35"/>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u="sng">
                <a:solidFill>
                  <a:schemeClr val="accent5"/>
                </a:solidFill>
                <a:hlinkClick r:id="rId5">
                  <a:extLst>
                    <a:ext uri="{A12FA001-AC4F-418D-AE19-62706E023703}">
                      <ahyp:hlinkClr val="tx"/>
                    </a:ext>
                  </a:extLst>
                </a:hlinkClick>
              </a:rPr>
              <a:t>https://www.youtube.com/watch?v=NBZ9Ro6UKV8&amp;list=PLFIM0718LjIVuONHysfOK0ZtiqUWvrx4F</a:t>
            </a:r>
            <a:endParaRPr sz="1200">
              <a:solidFill>
                <a:srgbClr val="202124"/>
              </a:solidFill>
            </a:endParaRPr>
          </a:p>
          <a:p>
            <a:pPr indent="0" lvl="0" marL="0" rtl="0" algn="l">
              <a:lnSpc>
                <a:spcPct val="150000"/>
              </a:lnSpc>
              <a:spcBef>
                <a:spcPts val="1200"/>
              </a:spcBef>
              <a:spcAft>
                <a:spcPts val="0"/>
              </a:spcAft>
              <a:buNone/>
            </a:pPr>
            <a:r>
              <a:rPr lang="en" sz="1200" u="sng">
                <a:solidFill>
                  <a:schemeClr val="accent5"/>
                </a:solidFill>
                <a:hlinkClick r:id="rId6">
                  <a:extLst>
                    <a:ext uri="{A12FA001-AC4F-418D-AE19-62706E023703}">
                      <ahyp:hlinkClr val="tx"/>
                    </a:ext>
                  </a:extLst>
                </a:hlinkClick>
              </a:rPr>
              <a:t>https://www.youtube.com/watch?v=3U1AhjEf7DM</a:t>
            </a:r>
            <a:endParaRPr sz="1200">
              <a:solidFill>
                <a:srgbClr val="202124"/>
              </a:solidFill>
            </a:endParaRPr>
          </a:p>
          <a:p>
            <a:pPr indent="0" lvl="0" marL="0" rtl="0" algn="l">
              <a:lnSpc>
                <a:spcPct val="150000"/>
              </a:lnSpc>
              <a:spcBef>
                <a:spcPts val="1200"/>
              </a:spcBef>
              <a:spcAft>
                <a:spcPts val="1200"/>
              </a:spcAft>
              <a:buNone/>
            </a:pPr>
            <a:r>
              <a:rPr lang="en" sz="1200" u="sng">
                <a:solidFill>
                  <a:schemeClr val="accent5"/>
                </a:solidFill>
                <a:hlinkClick r:id="rId7">
                  <a:extLst>
                    <a:ext uri="{A12FA001-AC4F-418D-AE19-62706E023703}">
                      <ahyp:hlinkClr val="tx"/>
                    </a:ext>
                  </a:extLst>
                </a:hlinkClick>
              </a:rPr>
              <a:t>https://www.petanikode.com/html-dasar/</a:t>
            </a:r>
            <a:endParaRPr sz="1200">
              <a:solidFill>
                <a:srgbClr val="161616"/>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36"/>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247" name="Google Shape;247;p36"/>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TUGAS</a:t>
            </a:r>
            <a:endParaRPr sz="4200">
              <a:solidFill>
                <a:srgbClr val="FFFFFF"/>
              </a:solidFill>
              <a:latin typeface="Poppins ExtraBold"/>
              <a:ea typeface="Poppins ExtraBold"/>
              <a:cs typeface="Poppins ExtraBold"/>
              <a:sym typeface="Poppins ExtraBold"/>
            </a:endParaRPr>
          </a:p>
        </p:txBody>
      </p:sp>
      <p:sp>
        <p:nvSpPr>
          <p:cNvPr id="250" name="Google Shape;250;p36"/>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251" name="Google Shape;251;p36"/>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252" name="Google Shape;252;p36"/>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37"/>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p:txBody>
      </p:sp>
      <p:sp>
        <p:nvSpPr>
          <p:cNvPr id="258" name="Google Shape;258;p3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17</a:t>
            </a:r>
            <a:endParaRPr sz="1000">
              <a:solidFill>
                <a:schemeClr val="dk1"/>
              </a:solidFill>
              <a:latin typeface="Poppins"/>
              <a:ea typeface="Poppins"/>
              <a:cs typeface="Poppins"/>
              <a:sym typeface="Poppins"/>
            </a:endParaRPr>
          </a:p>
        </p:txBody>
      </p:sp>
      <p:pic>
        <p:nvPicPr>
          <p:cNvPr id="259" name="Google Shape;259;p3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60" name="Google Shape;260;p37"/>
          <p:cNvSpPr txBox="1"/>
          <p:nvPr/>
        </p:nvSpPr>
        <p:spPr>
          <a:xfrm>
            <a:off x="410100" y="1326300"/>
            <a:ext cx="3692100" cy="3338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161616"/>
              </a:buClr>
              <a:buSzPts val="1200"/>
              <a:buAutoNum type="arabicPeriod"/>
            </a:pPr>
            <a:r>
              <a:rPr lang="en" sz="1200">
                <a:solidFill>
                  <a:srgbClr val="161616"/>
                </a:solidFill>
                <a:latin typeface="Poppins"/>
                <a:ea typeface="Poppins"/>
                <a:cs typeface="Poppins"/>
                <a:sym typeface="Poppins"/>
              </a:rPr>
              <a:t>Buatlah folder </a:t>
            </a:r>
            <a:r>
              <a:rPr b="1" lang="en" sz="1200">
                <a:solidFill>
                  <a:srgbClr val="161616"/>
                </a:solidFill>
                <a:latin typeface="Poppins"/>
                <a:ea typeface="Poppins"/>
                <a:cs typeface="Poppins"/>
                <a:sym typeface="Poppins"/>
              </a:rPr>
              <a:t>NAMASAYA_freeclass_eduwork</a:t>
            </a:r>
            <a:r>
              <a:rPr lang="en" sz="1200">
                <a:solidFill>
                  <a:srgbClr val="161616"/>
                </a:solidFill>
                <a:latin typeface="Poppins"/>
                <a:ea typeface="Poppins"/>
                <a:cs typeface="Poppins"/>
                <a:sym typeface="Poppins"/>
              </a:rPr>
              <a:t>, contoh : </a:t>
            </a:r>
            <a:r>
              <a:rPr b="1" lang="en" sz="1200">
                <a:solidFill>
                  <a:srgbClr val="161616"/>
                </a:solidFill>
                <a:latin typeface="Poppins"/>
                <a:ea typeface="Poppins"/>
                <a:cs typeface="Poppins"/>
                <a:sym typeface="Poppins"/>
              </a:rPr>
              <a:t>pelita_freeclass_eduwork</a:t>
            </a:r>
            <a:endParaRPr b="1"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AutoNum type="arabicPeriod"/>
            </a:pPr>
            <a:r>
              <a:rPr lang="en" sz="1200">
                <a:solidFill>
                  <a:srgbClr val="161616"/>
                </a:solidFill>
                <a:latin typeface="Poppins"/>
                <a:ea typeface="Poppins"/>
                <a:cs typeface="Poppins"/>
                <a:sym typeface="Poppins"/>
              </a:rPr>
              <a:t>Buatlah lagi folder di dalamnya, beri nama : </a:t>
            </a:r>
            <a:r>
              <a:rPr b="1" lang="en" sz="1200">
                <a:solidFill>
                  <a:srgbClr val="161616"/>
                </a:solidFill>
                <a:latin typeface="Poppins"/>
                <a:ea typeface="Poppins"/>
                <a:cs typeface="Poppins"/>
                <a:sym typeface="Poppins"/>
              </a:rPr>
              <a:t>tugas_html</a:t>
            </a:r>
            <a:endParaRPr b="1"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Silahkan save file file html di dalam folder tugas_html</a:t>
            </a:r>
            <a:endParaRPr sz="1200">
              <a:solidFill>
                <a:srgbClr val="161616"/>
              </a:solidFill>
              <a:latin typeface="Poppins"/>
              <a:ea typeface="Poppins"/>
              <a:cs typeface="Poppins"/>
              <a:sym typeface="Poppins"/>
            </a:endParaRPr>
          </a:p>
        </p:txBody>
      </p:sp>
      <p:pic>
        <p:nvPicPr>
          <p:cNvPr id="261" name="Google Shape;261;p37"/>
          <p:cNvPicPr preferRelativeResize="0"/>
          <p:nvPr/>
        </p:nvPicPr>
        <p:blipFill>
          <a:blip r:embed="rId5">
            <a:alphaModFix/>
          </a:blip>
          <a:stretch>
            <a:fillRect/>
          </a:stretch>
        </p:blipFill>
        <p:spPr>
          <a:xfrm>
            <a:off x="4802525" y="2092682"/>
            <a:ext cx="3925499" cy="2769400"/>
          </a:xfrm>
          <a:prstGeom prst="rect">
            <a:avLst/>
          </a:prstGeom>
          <a:noFill/>
          <a:ln>
            <a:noFill/>
          </a:ln>
        </p:spPr>
      </p:pic>
      <p:sp>
        <p:nvSpPr>
          <p:cNvPr id="262" name="Google Shape;262;p37"/>
          <p:cNvSpPr txBox="1"/>
          <p:nvPr/>
        </p:nvSpPr>
        <p:spPr>
          <a:xfrm>
            <a:off x="4680700" y="1326300"/>
            <a:ext cx="4125000" cy="67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200">
                <a:solidFill>
                  <a:srgbClr val="161616"/>
                </a:solidFill>
                <a:latin typeface="Poppins"/>
                <a:ea typeface="Poppins"/>
                <a:cs typeface="Poppins"/>
                <a:sym typeface="Poppins"/>
              </a:rPr>
              <a:t>4.   </a:t>
            </a:r>
            <a:r>
              <a:rPr lang="en" sz="1200">
                <a:solidFill>
                  <a:srgbClr val="161616"/>
                </a:solidFill>
                <a:latin typeface="Poppins"/>
                <a:ea typeface="Poppins"/>
                <a:cs typeface="Poppins"/>
                <a:sym typeface="Poppins"/>
              </a:rPr>
              <a:t>Buatlah tampilan html seperti di bawah ini, dan </a:t>
            </a:r>
            <a:br>
              <a:rPr lang="en" sz="1200">
                <a:solidFill>
                  <a:srgbClr val="161616"/>
                </a:solidFill>
                <a:latin typeface="Poppins"/>
                <a:ea typeface="Poppins"/>
                <a:cs typeface="Poppins"/>
                <a:sym typeface="Poppins"/>
              </a:rPr>
            </a:br>
            <a:r>
              <a:rPr lang="en" sz="1200">
                <a:solidFill>
                  <a:srgbClr val="161616"/>
                </a:solidFill>
                <a:latin typeface="Poppins"/>
                <a:ea typeface="Poppins"/>
                <a:cs typeface="Poppins"/>
                <a:sym typeface="Poppins"/>
              </a:rPr>
              <a:t>      isi layout nya dengan teks</a:t>
            </a:r>
            <a:endParaRPr sz="1200">
              <a:solidFill>
                <a:srgbClr val="161616"/>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6"/>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HTML</a:t>
            </a:r>
            <a:endParaRPr sz="3200">
              <a:solidFill>
                <a:schemeClr val="dk1"/>
              </a:solidFill>
              <a:latin typeface="Poppins ExtraBold"/>
              <a:ea typeface="Poppins ExtraBold"/>
              <a:cs typeface="Poppins ExtraBold"/>
              <a:sym typeface="Poppins ExtraBold"/>
            </a:endParaRPr>
          </a:p>
        </p:txBody>
      </p:sp>
      <p:sp>
        <p:nvSpPr>
          <p:cNvPr id="83" name="Google Shape;83;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84" name="Google Shape;84;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5" name="Google Shape;85;p16"/>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61616"/>
                </a:solidFill>
                <a:latin typeface="Poppins"/>
                <a:ea typeface="Poppins"/>
                <a:cs typeface="Poppins"/>
                <a:sym typeface="Poppins"/>
              </a:rPr>
              <a:t>Deskripsi</a:t>
            </a:r>
            <a:endParaRPr sz="1200">
              <a:solidFill>
                <a:srgbClr val="161616"/>
              </a:solidFill>
              <a:latin typeface="Poppins"/>
              <a:ea typeface="Poppins"/>
              <a:cs typeface="Poppins"/>
              <a:sym typeface="Poppins"/>
            </a:endParaRPr>
          </a:p>
          <a:p>
            <a:pPr indent="-304800" lvl="0" marL="457200" rtl="0" algn="l">
              <a:lnSpc>
                <a:spcPct val="115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HTML adalah singkatan dari Hypertext Markup Language, yaitu bahasa markup standar untuk membuat dan menyusun halaman dan aplikasi web. Anda bisa menggunakan bahasa markup ini untuk bagian paragraf, heading, maupun link pada suatu web page.</a:t>
            </a:r>
            <a:endParaRPr sz="1200">
              <a:solidFill>
                <a:srgbClr val="161616"/>
              </a:solidFill>
              <a:latin typeface="Poppins"/>
              <a:ea typeface="Poppins"/>
              <a:cs typeface="Poppins"/>
              <a:sym typeface="Poppins"/>
            </a:endParaRPr>
          </a:p>
          <a:p>
            <a:pPr indent="0" lvl="0" marL="0" rtl="0" algn="l">
              <a:lnSpc>
                <a:spcPct val="115000"/>
              </a:lnSpc>
              <a:spcBef>
                <a:spcPts val="1200"/>
              </a:spcBef>
              <a:spcAft>
                <a:spcPts val="0"/>
              </a:spcAft>
              <a:buNone/>
            </a:pPr>
            <a:r>
              <a:rPr lang="en" sz="1200">
                <a:solidFill>
                  <a:srgbClr val="161616"/>
                </a:solidFill>
                <a:latin typeface="Poppins"/>
                <a:ea typeface="Poppins"/>
                <a:cs typeface="Poppins"/>
                <a:sym typeface="Poppins"/>
              </a:rPr>
              <a:t>Manfaat </a:t>
            </a:r>
            <a:endParaRPr sz="1200">
              <a:solidFill>
                <a:srgbClr val="161616"/>
              </a:solidFill>
              <a:latin typeface="Poppins"/>
              <a:ea typeface="Poppins"/>
              <a:cs typeface="Poppins"/>
              <a:sym typeface="Poppins"/>
            </a:endParaRPr>
          </a:p>
          <a:p>
            <a:pPr indent="-304800" lvl="0" marL="457200" rtl="0" algn="l">
              <a:lnSpc>
                <a:spcPct val="115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Membuat halaman web.</a:t>
            </a:r>
            <a:endParaRPr sz="1200">
              <a:solidFill>
                <a:srgbClr val="161616"/>
              </a:solidFill>
              <a:latin typeface="Poppins"/>
              <a:ea typeface="Poppins"/>
              <a:cs typeface="Poppins"/>
              <a:sym typeface="Poppins"/>
            </a:endParaRPr>
          </a:p>
          <a:p>
            <a:pPr indent="-304800" lvl="0" marL="457200" rtl="0" algn="l">
              <a:lnSpc>
                <a:spcPct val="115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Menampilkan berbagai informasi di dalam sebuah browser Internet.</a:t>
            </a:r>
            <a:endParaRPr sz="1200">
              <a:solidFill>
                <a:srgbClr val="161616"/>
              </a:solidFill>
              <a:latin typeface="Poppins"/>
              <a:ea typeface="Poppins"/>
              <a:cs typeface="Poppins"/>
              <a:sym typeface="Poppins"/>
            </a:endParaRPr>
          </a:p>
          <a:p>
            <a:pPr indent="-304800" lvl="0" marL="457200" rtl="0" algn="l">
              <a:lnSpc>
                <a:spcPct val="115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Membuat link menuju halaman web lain dengan kode tertentu (hypertext).</a:t>
            </a:r>
            <a:endParaRPr sz="1200">
              <a:solidFill>
                <a:srgbClr val="161616"/>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91" name="Google Shape;91;p17"/>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CREATE FILE HTML</a:t>
            </a:r>
            <a:endParaRPr sz="4200">
              <a:solidFill>
                <a:srgbClr val="FFFFFF"/>
              </a:solidFill>
              <a:latin typeface="Poppins ExtraBold"/>
              <a:ea typeface="Poppins ExtraBold"/>
              <a:cs typeface="Poppins ExtraBold"/>
              <a:sym typeface="Poppins ExtraBold"/>
            </a:endParaRPr>
          </a:p>
        </p:txBody>
      </p:sp>
      <p:sp>
        <p:nvSpPr>
          <p:cNvPr id="94" name="Google Shape;94;p17"/>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95" name="Google Shape;95;p17"/>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96" name="Google Shape;96;p17"/>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CREATE INDEX</a:t>
            </a:r>
            <a:endParaRPr sz="3200">
              <a:solidFill>
                <a:schemeClr val="dk1"/>
              </a:solidFill>
              <a:latin typeface="Poppins ExtraBold"/>
              <a:ea typeface="Poppins ExtraBold"/>
              <a:cs typeface="Poppins ExtraBold"/>
              <a:sym typeface="Poppins ExtraBold"/>
            </a:endParaRPr>
          </a:p>
        </p:txBody>
      </p:sp>
      <p:sp>
        <p:nvSpPr>
          <p:cNvPr id="102" name="Google Shape;102;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02</a:t>
            </a:r>
            <a:endParaRPr sz="1000">
              <a:solidFill>
                <a:schemeClr val="dk1"/>
              </a:solidFill>
              <a:latin typeface="Poppins"/>
              <a:ea typeface="Poppins"/>
              <a:cs typeface="Poppins"/>
              <a:sym typeface="Poppins"/>
            </a:endParaRPr>
          </a:p>
        </p:txBody>
      </p:sp>
      <p:pic>
        <p:nvPicPr>
          <p:cNvPr id="103" name="Google Shape;103;p18"/>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04" name="Google Shape;104;p18"/>
          <p:cNvPicPr preferRelativeResize="0"/>
          <p:nvPr/>
        </p:nvPicPr>
        <p:blipFill>
          <a:blip r:embed="rId5">
            <a:alphaModFix/>
          </a:blip>
          <a:stretch>
            <a:fillRect/>
          </a:stretch>
        </p:blipFill>
        <p:spPr>
          <a:xfrm>
            <a:off x="892898" y="1457325"/>
            <a:ext cx="3600602" cy="1972300"/>
          </a:xfrm>
          <a:prstGeom prst="rect">
            <a:avLst/>
          </a:prstGeom>
          <a:noFill/>
          <a:ln>
            <a:noFill/>
          </a:ln>
        </p:spPr>
      </p:pic>
      <p:pic>
        <p:nvPicPr>
          <p:cNvPr id="105" name="Google Shape;105;p18"/>
          <p:cNvPicPr preferRelativeResize="0"/>
          <p:nvPr/>
        </p:nvPicPr>
        <p:blipFill>
          <a:blip r:embed="rId6">
            <a:alphaModFix/>
          </a:blip>
          <a:stretch>
            <a:fillRect/>
          </a:stretch>
        </p:blipFill>
        <p:spPr>
          <a:xfrm>
            <a:off x="892900" y="3578445"/>
            <a:ext cx="3597375" cy="1194600"/>
          </a:xfrm>
          <a:prstGeom prst="rect">
            <a:avLst/>
          </a:prstGeom>
          <a:noFill/>
          <a:ln>
            <a:noFill/>
          </a:ln>
        </p:spPr>
      </p:pic>
      <p:pic>
        <p:nvPicPr>
          <p:cNvPr id="106" name="Google Shape;106;p18"/>
          <p:cNvPicPr preferRelativeResize="0"/>
          <p:nvPr/>
        </p:nvPicPr>
        <p:blipFill>
          <a:blip r:embed="rId7">
            <a:alphaModFix/>
          </a:blip>
          <a:stretch>
            <a:fillRect/>
          </a:stretch>
        </p:blipFill>
        <p:spPr>
          <a:xfrm>
            <a:off x="4802351" y="2867398"/>
            <a:ext cx="3448750" cy="134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12" name="Google Shape;112;p19"/>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TAG HTML</a:t>
            </a:r>
            <a:endParaRPr sz="4200">
              <a:solidFill>
                <a:srgbClr val="FFFFFF"/>
              </a:solidFill>
              <a:latin typeface="Poppins ExtraBold"/>
              <a:ea typeface="Poppins ExtraBold"/>
              <a:cs typeface="Poppins ExtraBold"/>
              <a:sym typeface="Poppins ExtraBold"/>
            </a:endParaRPr>
          </a:p>
        </p:txBody>
      </p:sp>
      <p:sp>
        <p:nvSpPr>
          <p:cNvPr id="115" name="Google Shape;115;p19"/>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16" name="Google Shape;116;p19"/>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17" name="Google Shape;117;p19"/>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03</a:t>
            </a:r>
            <a:endParaRPr sz="1000">
              <a:solidFill>
                <a:schemeClr val="dk1"/>
              </a:solidFill>
              <a:latin typeface="Poppins"/>
              <a:ea typeface="Poppins"/>
              <a:cs typeface="Poppins"/>
              <a:sym typeface="Poppins"/>
            </a:endParaRPr>
          </a:p>
        </p:txBody>
      </p:sp>
      <p:pic>
        <p:nvPicPr>
          <p:cNvPr id="123" name="Google Shape;123;p2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4" name="Google Shape;124;p20"/>
          <p:cNvPicPr preferRelativeResize="0"/>
          <p:nvPr/>
        </p:nvPicPr>
        <p:blipFill>
          <a:blip r:embed="rId5">
            <a:alphaModFix/>
          </a:blip>
          <a:stretch>
            <a:fillRect/>
          </a:stretch>
        </p:blipFill>
        <p:spPr>
          <a:xfrm>
            <a:off x="864313" y="925188"/>
            <a:ext cx="7415382" cy="3650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04</a:t>
            </a:r>
            <a:endParaRPr sz="1000">
              <a:solidFill>
                <a:schemeClr val="dk1"/>
              </a:solidFill>
              <a:latin typeface="Poppins"/>
              <a:ea typeface="Poppins"/>
              <a:cs typeface="Poppins"/>
              <a:sym typeface="Poppins"/>
            </a:endParaRPr>
          </a:p>
        </p:txBody>
      </p:sp>
      <p:pic>
        <p:nvPicPr>
          <p:cNvPr id="130" name="Google Shape;130;p2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31" name="Google Shape;131;p21"/>
          <p:cNvPicPr preferRelativeResize="0"/>
          <p:nvPr/>
        </p:nvPicPr>
        <p:blipFill>
          <a:blip r:embed="rId5">
            <a:alphaModFix/>
          </a:blip>
          <a:stretch>
            <a:fillRect/>
          </a:stretch>
        </p:blipFill>
        <p:spPr>
          <a:xfrm>
            <a:off x="854300" y="1512798"/>
            <a:ext cx="7435401" cy="2684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37" name="Google Shape;137;p22"/>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38" name="Google Shape;138;p22"/>
          <p:cNvPicPr preferRelativeResize="0"/>
          <p:nvPr/>
        </p:nvPicPr>
        <p:blipFill>
          <a:blip r:embed="rId5">
            <a:alphaModFix/>
          </a:blip>
          <a:stretch>
            <a:fillRect/>
          </a:stretch>
        </p:blipFill>
        <p:spPr>
          <a:xfrm>
            <a:off x="504775" y="962325"/>
            <a:ext cx="3223899" cy="3650725"/>
          </a:xfrm>
          <a:prstGeom prst="rect">
            <a:avLst/>
          </a:prstGeom>
          <a:noFill/>
          <a:ln>
            <a:noFill/>
          </a:ln>
        </p:spPr>
      </p:pic>
      <p:pic>
        <p:nvPicPr>
          <p:cNvPr id="139" name="Google Shape;139;p22"/>
          <p:cNvPicPr preferRelativeResize="0"/>
          <p:nvPr/>
        </p:nvPicPr>
        <p:blipFill rotWithShape="1">
          <a:blip r:embed="rId6">
            <a:alphaModFix/>
          </a:blip>
          <a:srcRect b="0" l="0" r="0" t="0"/>
          <a:stretch/>
        </p:blipFill>
        <p:spPr>
          <a:xfrm>
            <a:off x="3881075" y="962325"/>
            <a:ext cx="4733499" cy="189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